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0140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22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7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66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02368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081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7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653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717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765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5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3C194D0-B3F5-414F-A5F7-CDB6035621D0}" type="datetimeFigureOut">
              <a:rPr lang="hu-HU" smtClean="0"/>
              <a:t>2022. 12. 07.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B1C8F5A-565A-41DF-9263-ED40A6ACBDD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098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malfurdo.hu/uszas/hogyan-javitja-az-uszas-a-helytelen-testtartasokat-es-a-gerinc-betegsegeit-6894" TargetMode="External"/><Relationship Id="rId7" Type="http://schemas.openxmlformats.org/officeDocument/2006/relationships/hyperlink" Target="https://www.wikiwand.com/hu/Nem-verb%C3%A1lis_kommunik%C3%A1ci%C3%B3" TargetMode="External"/><Relationship Id="rId2" Type="http://schemas.openxmlformats.org/officeDocument/2006/relationships/hyperlink" Target="https://samansport.hu/magazin/a-helytelen-testtartas-tipusai-es-korrekcioj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nus.ttk.pte.hu/tamop/tananyagok/komm_elm/226__trkzszablyozs.html" TargetMode="External"/><Relationship Id="rId5" Type="http://schemas.openxmlformats.org/officeDocument/2006/relationships/hyperlink" Target="https://mindsetpszichologia.hu/az-emberi-erintes-ereje" TargetMode="External"/><Relationship Id="rId4" Type="http://schemas.openxmlformats.org/officeDocument/2006/relationships/hyperlink" Target="https://mindsetpszichologia.hu/az-erintes-mint-szuksegl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9626E-D387-41FB-9F3F-83333A3B9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319" y="1949485"/>
            <a:ext cx="9335968" cy="3020079"/>
          </a:xfrm>
        </p:spPr>
        <p:txBody>
          <a:bodyPr/>
          <a:lstStyle/>
          <a:p>
            <a:r>
              <a:rPr lang="hu-HU" dirty="0"/>
              <a:t>Testtartás, Térközszabályozás,  Érintés</a:t>
            </a:r>
          </a:p>
        </p:txBody>
      </p:sp>
    </p:spTree>
    <p:extLst>
      <p:ext uri="{BB962C8B-B14F-4D97-AF65-F5344CB8AC3E}">
        <p14:creationId xmlns:p14="http://schemas.microsoft.com/office/powerpoint/2010/main" val="133681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2E4169-0299-425D-A2FB-A9324F31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Térközszabályozás különböző kultúrákban</a:t>
            </a:r>
          </a:p>
        </p:txBody>
      </p:sp>
      <p:pic>
        <p:nvPicPr>
          <p:cNvPr id="9218" name="Picture 2" descr="Létezik helyes kommunikáció? | MEDIA IURIS">
            <a:extLst>
              <a:ext uri="{FF2B5EF4-FFF2-40B4-BE49-F238E27FC236}">
                <a16:creationId xmlns:a16="http://schemas.microsoft.com/office/drawing/2014/main" id="{2AFA4537-1386-44AA-BF3F-C26C45AC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0" y="2171700"/>
            <a:ext cx="3663560" cy="20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ommunikációelmélet">
            <a:extLst>
              <a:ext uri="{FF2B5EF4-FFF2-40B4-BE49-F238E27FC236}">
                <a16:creationId xmlns:a16="http://schemas.microsoft.com/office/drawing/2014/main" id="{C9B64F86-6656-40FE-A487-5BFA4245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212" y="1764610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kommunikáció társas és kulturális keretei. 5. A nonverbális kommunikáció  - PDF Ingyenes letöltés">
            <a:extLst>
              <a:ext uri="{FF2B5EF4-FFF2-40B4-BE49-F238E27FC236}">
                <a16:creationId xmlns:a16="http://schemas.microsoft.com/office/drawing/2014/main" id="{34CE295E-36CB-480F-8714-1AFA80F95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90" y="4126394"/>
            <a:ext cx="39243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 Közel-Kelet sem segíthet Európán, ha orosz olaj nélkül marad">
            <a:extLst>
              <a:ext uri="{FF2B5EF4-FFF2-40B4-BE49-F238E27FC236}">
                <a16:creationId xmlns:a16="http://schemas.microsoft.com/office/drawing/2014/main" id="{617086D8-F35B-49E1-9471-0FAB19FF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0" y="4409659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vikiweeks: 10 illemszabály, amit nem árt, ha ismersz - bemutatkozás,  köszönés">
            <a:extLst>
              <a:ext uri="{FF2B5EF4-FFF2-40B4-BE49-F238E27FC236}">
                <a16:creationId xmlns:a16="http://schemas.microsoft.com/office/drawing/2014/main" id="{743A750C-EFC2-4EB6-9FDF-1F48CC3C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46" y="1550714"/>
            <a:ext cx="2361784" cy="236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1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2072B-EEBA-41C4-96A3-9D9CEDFD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Érintés</a:t>
            </a:r>
          </a:p>
        </p:txBody>
      </p:sp>
      <p:pic>
        <p:nvPicPr>
          <p:cNvPr id="10242" name="Picture 2" descr="https://mindsetpszichologia.hu/storage/media/2022/03/pexels-pixabay-207852-1648385624.jpg">
            <a:extLst>
              <a:ext uri="{FF2B5EF4-FFF2-40B4-BE49-F238E27FC236}">
                <a16:creationId xmlns:a16="http://schemas.microsoft.com/office/drawing/2014/main" id="{3C6423C8-118D-4978-934B-645658130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7"/>
          <a:stretch/>
        </p:blipFill>
        <p:spPr bwMode="auto">
          <a:xfrm>
            <a:off x="2750754" y="4290256"/>
            <a:ext cx="3345246" cy="20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ndsetpszichologia.hu/storage/media/2022/03/pexels-magda-ehlers-4588210-1648385709.jpg">
            <a:extLst>
              <a:ext uri="{FF2B5EF4-FFF2-40B4-BE49-F238E27FC236}">
                <a16:creationId xmlns:a16="http://schemas.microsoft.com/office/drawing/2014/main" id="{107F74D2-806C-4B4C-891E-048A839B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17933"/>
            <a:ext cx="4383571" cy="284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Egy elmaradt ölelésnek éppúgy üzenete van, mint egy homlokra adott puszinak  – az érintés ereje | nlc">
            <a:extLst>
              <a:ext uri="{FF2B5EF4-FFF2-40B4-BE49-F238E27FC236}">
                <a16:creationId xmlns:a16="http://schemas.microsoft.com/office/drawing/2014/main" id="{DF2DB3C3-784F-40BF-AD93-576A31FB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028" y="1400941"/>
            <a:ext cx="3181764" cy="262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öbbet mond ezer szónál – Az érintés nyelve">
            <a:extLst>
              <a:ext uri="{FF2B5EF4-FFF2-40B4-BE49-F238E27FC236}">
                <a16:creationId xmlns:a16="http://schemas.microsoft.com/office/drawing/2014/main" id="{1B44E0CF-F80E-49A2-9F98-0AF7265A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2" y="4136987"/>
            <a:ext cx="4063398" cy="23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82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6CAD2-DF77-4494-BC63-F5A00828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Érintés</a:t>
            </a:r>
          </a:p>
        </p:txBody>
      </p:sp>
      <p:pic>
        <p:nvPicPr>
          <p:cNvPr id="12290" name="Picture 2" descr="https://mindsetpszichologia.hu/storage/media/2018/06/priscilla-du-preez-9vHPCKymSh0-unsplash-1.jpg">
            <a:extLst>
              <a:ext uri="{FF2B5EF4-FFF2-40B4-BE49-F238E27FC236}">
                <a16:creationId xmlns:a16="http://schemas.microsoft.com/office/drawing/2014/main" id="{4DDD4094-0742-41BF-A7E8-746D8945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81" y="4284593"/>
            <a:ext cx="3433969" cy="22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zükséges és sosem elég – az érintés | ELTE Online">
            <a:extLst>
              <a:ext uri="{FF2B5EF4-FFF2-40B4-BE49-F238E27FC236}">
                <a16:creationId xmlns:a16="http://schemas.microsoft.com/office/drawing/2014/main" id="{7E544AAF-98F4-4C15-A344-0F04986C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559"/>
            <a:ext cx="4134679" cy="27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z érintés fájdalomcsillapító hatása | Gyógyszer Nélkül">
            <a:extLst>
              <a:ext uri="{FF2B5EF4-FFF2-40B4-BE49-F238E27FC236}">
                <a16:creationId xmlns:a16="http://schemas.microsoft.com/office/drawing/2014/main" id="{50606D87-44CD-4A1E-8483-96ABB0E4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2" y="1428750"/>
            <a:ext cx="3935894" cy="26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Ezek a párkapcsolat valódi tartósítószerei: 3 egyszerű dolog, amit minden  párnak csinálnia kellene - Kapcsolat | Femina">
            <a:extLst>
              <a:ext uri="{FF2B5EF4-FFF2-40B4-BE49-F238E27FC236}">
                <a16:creationId xmlns:a16="http://schemas.microsoft.com/office/drawing/2014/main" id="{1887F0B2-0418-493C-B0E6-23D7CF29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4160556"/>
            <a:ext cx="3615773" cy="25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8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8D5BAB-1A35-42C0-B374-C4BAA659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érintés hiánya</a:t>
            </a:r>
          </a:p>
        </p:txBody>
      </p:sp>
      <p:pic>
        <p:nvPicPr>
          <p:cNvPr id="11266" name="Picture 2" descr="A koronavírus óta nyilvános helyeken kerüljük az érintést">
            <a:extLst>
              <a:ext uri="{FF2B5EF4-FFF2-40B4-BE49-F238E27FC236}">
                <a16:creationId xmlns:a16="http://schemas.microsoft.com/office/drawing/2014/main" id="{ACE3834B-5C21-47E2-98BA-6CE47962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781026"/>
            <a:ext cx="3737114" cy="22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Koronavírus: Ez történik, ha megtiltják az embereknek az érintést">
            <a:extLst>
              <a:ext uri="{FF2B5EF4-FFF2-40B4-BE49-F238E27FC236}">
                <a16:creationId xmlns:a16="http://schemas.microsoft.com/office/drawing/2014/main" id="{FF1E58C9-90D9-4E51-BC6F-6366AF2E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35" y="453272"/>
            <a:ext cx="3737113" cy="24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rom double-masking to medical-grade masks, is it time to ramp up  protection? | The Star">
            <a:extLst>
              <a:ext uri="{FF2B5EF4-FFF2-40B4-BE49-F238E27FC236}">
                <a16:creationId xmlns:a16="http://schemas.microsoft.com/office/drawing/2014/main" id="{6F64EEFD-0CB3-416D-AED7-8CDD16DC6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64" y="3429000"/>
            <a:ext cx="2853084" cy="22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A maszk &quot;varázspálcának&quot; számít a Covid elleni küzdelemben - Infostart.hu">
            <a:extLst>
              <a:ext uri="{FF2B5EF4-FFF2-40B4-BE49-F238E27FC236}">
                <a16:creationId xmlns:a16="http://schemas.microsoft.com/office/drawing/2014/main" id="{EE66047B-D4E7-4E66-AC63-F66D85CA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84" y="4320176"/>
            <a:ext cx="4058471" cy="22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31452E5-A9FB-4247-9F71-5098F0595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AE966113-CE97-4140-B6A3-C45FD434D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Pál Csenge és Bodnár Nikolett</a:t>
            </a:r>
          </a:p>
        </p:txBody>
      </p:sp>
    </p:spTree>
    <p:extLst>
      <p:ext uri="{BB962C8B-B14F-4D97-AF65-F5344CB8AC3E}">
        <p14:creationId xmlns:p14="http://schemas.microsoft.com/office/powerpoint/2010/main" val="52267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F383A-9233-4BFF-B05C-739EE092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2A3FBC-51F9-434A-BEF5-3DDDC216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73523"/>
          </a:xfrm>
        </p:spPr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https://samansport.hu/magazin/a-helytelen-testtartas-tipusai-es-korrekcioja.html</a:t>
            </a:r>
            <a:endParaRPr lang="hu-HU" dirty="0"/>
          </a:p>
          <a:p>
            <a:r>
              <a:rPr lang="hu-HU" dirty="0">
                <a:hlinkClick r:id="rId3"/>
              </a:rPr>
              <a:t>https://www.termalfurdo.hu/uszas/hogyan-javitja-az-uszas-a-helytelen-testtartasokat-es-a-gerinc-betegsegeit-6894</a:t>
            </a:r>
            <a:endParaRPr lang="hu-HU" dirty="0"/>
          </a:p>
          <a:p>
            <a:r>
              <a:rPr lang="hu-HU" dirty="0"/>
              <a:t>Wikipédia</a:t>
            </a:r>
          </a:p>
          <a:p>
            <a:r>
              <a:rPr lang="hu-HU" dirty="0">
                <a:hlinkClick r:id="rId4"/>
              </a:rPr>
              <a:t>https://mindsetpszichologia.hu/az-erintes-mint-szukseglet</a:t>
            </a:r>
            <a:endParaRPr lang="hu-HU" dirty="0"/>
          </a:p>
          <a:p>
            <a:r>
              <a:rPr lang="hu-HU" dirty="0">
                <a:hlinkClick r:id="rId5"/>
              </a:rPr>
              <a:t>https://mindsetpszichologia.hu/az-emberi-erintes-ereje</a:t>
            </a:r>
            <a:endParaRPr lang="hu-HU" dirty="0"/>
          </a:p>
          <a:p>
            <a:r>
              <a:rPr lang="hu-HU" dirty="0">
                <a:hlinkClick r:id="rId6"/>
              </a:rPr>
              <a:t>http://janus.ttk.pte.hu/tamop/tananyagok/komm_elm/226__trkzszablyozs.html</a:t>
            </a:r>
            <a:endParaRPr lang="hu-HU" dirty="0"/>
          </a:p>
          <a:p>
            <a:r>
              <a:rPr lang="hu-HU" dirty="0"/>
              <a:t>Google képek</a:t>
            </a:r>
          </a:p>
          <a:p>
            <a:r>
              <a:rPr lang="hu-HU" dirty="0">
                <a:hlinkClick r:id="rId7"/>
              </a:rPr>
              <a:t>https://www.wikiwand.com/hu/Nem-verb%C3%A1lis_kommunik%C3%A1ci%C3</a:t>
            </a:r>
            <a:r>
              <a:rPr lang="hu-HU">
                <a:hlinkClick r:id="rId7"/>
              </a:rPr>
              <a:t>%B3</a:t>
            </a:r>
            <a:endParaRPr lang="hu-HU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926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03293A-3B9A-4B0E-ABF9-54E19FDE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49" y="352113"/>
            <a:ext cx="9601200" cy="1485900"/>
          </a:xfrm>
        </p:spPr>
        <p:txBody>
          <a:bodyPr/>
          <a:lstStyle/>
          <a:p>
            <a:r>
              <a:rPr lang="hu-HU" dirty="0"/>
              <a:t>A helyes testtartás</a:t>
            </a:r>
          </a:p>
        </p:txBody>
      </p:sp>
      <p:pic>
        <p:nvPicPr>
          <p:cNvPr id="1026" name="Picture 2" descr="1. ábra: a helyes testtartás oldalnézetből">
            <a:extLst>
              <a:ext uri="{FF2B5EF4-FFF2-40B4-BE49-F238E27FC236}">
                <a16:creationId xmlns:a16="http://schemas.microsoft.com/office/drawing/2014/main" id="{6BDCC783-C05B-4CAF-8CDA-3EC5CC382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3" r="22302"/>
          <a:stretch/>
        </p:blipFill>
        <p:spPr bwMode="auto">
          <a:xfrm>
            <a:off x="4237580" y="1204757"/>
            <a:ext cx="113375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 ábra: a helyes testtartás hátulnézetből">
            <a:extLst>
              <a:ext uri="{FF2B5EF4-FFF2-40B4-BE49-F238E27FC236}">
                <a16:creationId xmlns:a16="http://schemas.microsoft.com/office/drawing/2014/main" id="{2DAE0F31-7F2A-4664-9CC6-313C880F1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22310"/>
          <a:stretch/>
        </p:blipFill>
        <p:spPr bwMode="auto">
          <a:xfrm>
            <a:off x="5319965" y="1204757"/>
            <a:ext cx="113375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 testtartás, ami nagyon sokat elárul valakiről – tudnivalók">
            <a:extLst>
              <a:ext uri="{FF2B5EF4-FFF2-40B4-BE49-F238E27FC236}">
                <a16:creationId xmlns:a16="http://schemas.microsoft.com/office/drawing/2014/main" id="{8CF9C7C3-DC85-4C54-8C4C-9FE7FDF23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67" y="3759840"/>
            <a:ext cx="2119106" cy="25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rtásjavítás">
            <a:extLst>
              <a:ext uri="{FF2B5EF4-FFF2-40B4-BE49-F238E27FC236}">
                <a16:creationId xmlns:a16="http://schemas.microsoft.com/office/drawing/2014/main" id="{58105E1E-491D-4E45-A296-63C959D4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41" y="653509"/>
            <a:ext cx="2369008" cy="23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Így előzd meg a derék- és nyakfájdalmat, gerincpanaszokat: a jó testtartás  kulcsfontosságú - Egészség | Femina">
            <a:extLst>
              <a:ext uri="{FF2B5EF4-FFF2-40B4-BE49-F238E27FC236}">
                <a16:creationId xmlns:a16="http://schemas.microsoft.com/office/drawing/2014/main" id="{02EA47A1-0765-43B4-9B08-6BC4CBCB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6" y="3429000"/>
            <a:ext cx="4967909" cy="33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2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E7320-B8F7-46FA-90C3-267F6F34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Helytelen testtartás</a:t>
            </a:r>
          </a:p>
        </p:txBody>
      </p:sp>
      <p:pic>
        <p:nvPicPr>
          <p:cNvPr id="2050" name="Picture 2" descr="3. ábra. Helyes (A), és helytelen testtartás (B, C, D)">
            <a:extLst>
              <a:ext uri="{FF2B5EF4-FFF2-40B4-BE49-F238E27FC236}">
                <a16:creationId xmlns:a16="http://schemas.microsoft.com/office/drawing/2014/main" id="{A5D50365-08CD-415E-AE87-3124AE62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17" y="1529384"/>
            <a:ext cx="3851414" cy="25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helyes testtartás - Arthuman Központ">
            <a:extLst>
              <a:ext uri="{FF2B5EF4-FFF2-40B4-BE49-F238E27FC236}">
                <a16:creationId xmlns:a16="http://schemas.microsoft.com/office/drawing/2014/main" id="{7BC027BA-7573-4DB5-9A7A-1ED6D58B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92" y="490331"/>
            <a:ext cx="4408004" cy="293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rossz testtartás okozta nyakfájás | Vital.hu">
            <a:extLst>
              <a:ext uri="{FF2B5EF4-FFF2-40B4-BE49-F238E27FC236}">
                <a16:creationId xmlns:a16="http://schemas.microsoft.com/office/drawing/2014/main" id="{78007923-DBBC-460B-AAB4-DA5781C6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99" y="3764859"/>
            <a:ext cx="42005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A85F6F-969C-4483-970C-215C1CDF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helytelen testtartás típusai</a:t>
            </a:r>
          </a:p>
        </p:txBody>
      </p:sp>
      <p:pic>
        <p:nvPicPr>
          <p:cNvPr id="4098" name="Picture 2" descr="https://static.samansport.hu/files/7/c/helytelen-testtartas_1240x1000.jpg">
            <a:extLst>
              <a:ext uri="{FF2B5EF4-FFF2-40B4-BE49-F238E27FC236}">
                <a16:creationId xmlns:a16="http://schemas.microsoft.com/office/drawing/2014/main" id="{E9B0295E-E2D9-4EC0-B4BE-8DD77347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02" y="1600200"/>
            <a:ext cx="6619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2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3CEB2-EC0C-4C8B-9FC5-87644129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HELYTELEN TESTTARTÁS SÚLYOS KÖVETKEZMÉNYEI</a:t>
            </a:r>
          </a:p>
        </p:txBody>
      </p:sp>
      <p:pic>
        <p:nvPicPr>
          <p:cNvPr id="5122" name="Picture 2" descr="spine2.jpg ()">
            <a:extLst>
              <a:ext uri="{FF2B5EF4-FFF2-40B4-BE49-F238E27FC236}">
                <a16:creationId xmlns:a16="http://schemas.microsoft.com/office/drawing/2014/main" id="{92C8D427-078C-42E4-8CDD-225E52E60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39982"/>
            <a:ext cx="3074504" cy="204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udta? Ezért okoznak az időjárási frontok fejfájást és migrént | ma7.sk">
            <a:extLst>
              <a:ext uri="{FF2B5EF4-FFF2-40B4-BE49-F238E27FC236}">
                <a16:creationId xmlns:a16="http://schemas.microsoft.com/office/drawing/2014/main" id="{A9DE15A0-2AB7-4642-87F6-416910AF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7" y="1960782"/>
            <a:ext cx="4061791" cy="220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nnan tudható, hogy szív eredetű a mellkasi fájdalom?">
            <a:extLst>
              <a:ext uri="{FF2B5EF4-FFF2-40B4-BE49-F238E27FC236}">
                <a16:creationId xmlns:a16="http://schemas.microsoft.com/office/drawing/2014/main" id="{B443591E-6D26-4349-AB96-B1558848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65" y="4379522"/>
            <a:ext cx="4356238" cy="2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6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2A9540-CAAE-469E-91E8-7DE1E455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Testtartás javítás</a:t>
            </a:r>
          </a:p>
        </p:txBody>
      </p:sp>
      <p:pic>
        <p:nvPicPr>
          <p:cNvPr id="3074" name="Picture 2" descr="Testtartás-javító / deréktámasztó öv ">
            <a:extLst>
              <a:ext uri="{FF2B5EF4-FFF2-40B4-BE49-F238E27FC236}">
                <a16:creationId xmlns:a16="http://schemas.microsoft.com/office/drawing/2014/main" id="{55E0C906-D911-4C1F-B231-E3768054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47631"/>
            <a:ext cx="3811656" cy="381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2C0D0CDC-DE8A-4C6D-9EE1-7DE54445A31A}"/>
              </a:ext>
            </a:extLst>
          </p:cNvPr>
          <p:cNvSpPr/>
          <p:nvPr/>
        </p:nvSpPr>
        <p:spPr>
          <a:xfrm>
            <a:off x="1371600" y="5802868"/>
            <a:ext cx="3631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>
                <a:latin typeface="var(--vtmn-typo_font-family)"/>
              </a:rPr>
              <a:t>Testtartás-javító / deréktámasztó öv</a:t>
            </a:r>
            <a:endParaRPr lang="hu-HU" b="1" i="0" dirty="0">
              <a:effectLst/>
              <a:latin typeface="var(--vtmn-typo_font-family)"/>
            </a:endParaRPr>
          </a:p>
        </p:txBody>
      </p:sp>
      <p:pic>
        <p:nvPicPr>
          <p:cNvPr id="3076" name="Picture 4" descr="hátizom erősítés páros kar emeléssel">
            <a:extLst>
              <a:ext uri="{FF2B5EF4-FFF2-40B4-BE49-F238E27FC236}">
                <a16:creationId xmlns:a16="http://schemas.microsoft.com/office/drawing/2014/main" id="{9BDE1CCC-E304-4879-B12A-A75994DAA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96" y="2369779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#0">
            <a:extLst>
              <a:ext uri="{FF2B5EF4-FFF2-40B4-BE49-F238E27FC236}">
                <a16:creationId xmlns:a16="http://schemas.microsoft.com/office/drawing/2014/main" id="{88A54AE6-A1CA-4529-A0C7-B0DD5AE28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22424" r="7623" b="21069"/>
          <a:stretch/>
        </p:blipFill>
        <p:spPr bwMode="auto">
          <a:xfrm>
            <a:off x="9042952" y="3915104"/>
            <a:ext cx="2605709" cy="12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9A60649-F159-4424-A773-E5289716746A}"/>
              </a:ext>
            </a:extLst>
          </p:cNvPr>
          <p:cNvSpPr/>
          <p:nvPr/>
        </p:nvSpPr>
        <p:spPr>
          <a:xfrm>
            <a:off x="7008746" y="5980908"/>
            <a:ext cx="285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 dirty="0"/>
              <a:t>Tartás javító gyakorlatok</a:t>
            </a:r>
          </a:p>
        </p:txBody>
      </p:sp>
      <p:pic>
        <p:nvPicPr>
          <p:cNvPr id="3080" name="Picture 8" descr="Gerincnyújtás: Ilyen problémákban segíthet | GerincFix">
            <a:extLst>
              <a:ext uri="{FF2B5EF4-FFF2-40B4-BE49-F238E27FC236}">
                <a16:creationId xmlns:a16="http://schemas.microsoft.com/office/drawing/2014/main" id="{774D1609-26E5-45C8-9DF1-E32099E1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80" y="1330848"/>
            <a:ext cx="3213446" cy="16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C28BDC-52EF-418D-BD89-6FECC92E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Testtartás javítás</a:t>
            </a:r>
          </a:p>
        </p:txBody>
      </p:sp>
      <p:pic>
        <p:nvPicPr>
          <p:cNvPr id="6146" name="Picture 2" descr="Pilates Art - Pilates reformer órák gépen és talajon, egyénileg és  csoportban">
            <a:extLst>
              <a:ext uri="{FF2B5EF4-FFF2-40B4-BE49-F238E27FC236}">
                <a16:creationId xmlns:a16="http://schemas.microsoft.com/office/drawing/2014/main" id="{67C0F9C1-6DE1-40BB-AF61-AF77CF91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04" y="3988076"/>
            <a:ext cx="3882887" cy="21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D3FD042B-ED29-4B2B-91BF-D40D52FF4067}"/>
              </a:ext>
            </a:extLst>
          </p:cNvPr>
          <p:cNvSpPr/>
          <p:nvPr/>
        </p:nvSpPr>
        <p:spPr>
          <a:xfrm>
            <a:off x="2951099" y="6356866"/>
            <a:ext cx="829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 err="1"/>
              <a:t>pilates</a:t>
            </a:r>
            <a:endParaRPr lang="hu-HU" b="1" dirty="0"/>
          </a:p>
        </p:txBody>
      </p:sp>
      <p:pic>
        <p:nvPicPr>
          <p:cNvPr id="6148" name="Picture 4" descr="Elsajátítási technikák - A hátúszás">
            <a:extLst>
              <a:ext uri="{FF2B5EF4-FFF2-40B4-BE49-F238E27FC236}">
                <a16:creationId xmlns:a16="http://schemas.microsoft.com/office/drawing/2014/main" id="{2371AD01-3373-4291-BEAC-A4585BF0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88" y="960783"/>
            <a:ext cx="2990574" cy="44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183B2B3-645F-4D26-B2B3-88C3D98CF7B6}"/>
              </a:ext>
            </a:extLst>
          </p:cNvPr>
          <p:cNvSpPr/>
          <p:nvPr/>
        </p:nvSpPr>
        <p:spPr>
          <a:xfrm>
            <a:off x="8375299" y="6172200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hátúszás</a:t>
            </a:r>
          </a:p>
        </p:txBody>
      </p:sp>
      <p:pic>
        <p:nvPicPr>
          <p:cNvPr id="6150" name="Picture 6" descr="Pilates Classes: 10 Things to Know Before You Take Your First  Session—Whether in Studio or Online | SELF">
            <a:extLst>
              <a:ext uri="{FF2B5EF4-FFF2-40B4-BE49-F238E27FC236}">
                <a16:creationId xmlns:a16="http://schemas.microsoft.com/office/drawing/2014/main" id="{CBBAD507-E955-4CB2-AA20-EC9C2C66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69" y="1428750"/>
            <a:ext cx="3131931" cy="234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ovács Benedek szenzációs hajrával ezüstérmes 200 háton az úszó Eb-n -  Sportal.hu">
            <a:extLst>
              <a:ext uri="{FF2B5EF4-FFF2-40B4-BE49-F238E27FC236}">
                <a16:creationId xmlns:a16="http://schemas.microsoft.com/office/drawing/2014/main" id="{397B1CF0-A409-413B-9096-8B449B11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24" y="154519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ilák Kristóf második idővel döntős 100 méter gyorson | JochaPress.hu">
            <a:extLst>
              <a:ext uri="{FF2B5EF4-FFF2-40B4-BE49-F238E27FC236}">
                <a16:creationId xmlns:a16="http://schemas.microsoft.com/office/drawing/2014/main" id="{C69CCBB3-A14E-4D35-9449-DF339D92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75" y="3786262"/>
            <a:ext cx="2835411" cy="188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5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178631-047F-4CA0-8215-9B5309BC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Térközszabályozás</a:t>
            </a:r>
          </a:p>
        </p:txBody>
      </p:sp>
      <p:pic>
        <p:nvPicPr>
          <p:cNvPr id="7170" name="Picture 2" descr="Pszichológiai, szociálpszichológiai alapismeretek | Sulinet Tudásbázis">
            <a:extLst>
              <a:ext uri="{FF2B5EF4-FFF2-40B4-BE49-F238E27FC236}">
                <a16:creationId xmlns:a16="http://schemas.microsoft.com/office/drawing/2014/main" id="{85C4420F-EC72-45A9-9EBE-C881E949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83025"/>
            <a:ext cx="4473217" cy="32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3.2. A térközszabályozás">
            <a:extLst>
              <a:ext uri="{FF2B5EF4-FFF2-40B4-BE49-F238E27FC236}">
                <a16:creationId xmlns:a16="http://schemas.microsoft.com/office/drawing/2014/main" id="{FA1D4884-CCD2-4119-843D-6431A49B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19" y="1063695"/>
            <a:ext cx="4500728" cy="2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szichológiai, szociálpszichológiai alapismeretek | Sulinet Tudásbázis">
            <a:extLst>
              <a:ext uri="{FF2B5EF4-FFF2-40B4-BE49-F238E27FC236}">
                <a16:creationId xmlns:a16="http://schemas.microsoft.com/office/drawing/2014/main" id="{B69C9C21-7FDB-4329-8852-03B2C55F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48" y="3975652"/>
            <a:ext cx="2837070" cy="24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39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745A33-C46A-4AD3-9576-B650D22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Távolságtípus</a:t>
            </a:r>
          </a:p>
        </p:txBody>
      </p:sp>
      <p:pic>
        <p:nvPicPr>
          <p:cNvPr id="8194" name="Picture 2" descr="9. ábra:  térközszabályozás">
            <a:extLst>
              <a:ext uri="{FF2B5EF4-FFF2-40B4-BE49-F238E27FC236}">
                <a16:creationId xmlns:a16="http://schemas.microsoft.com/office/drawing/2014/main" id="{4AD1D9BA-348E-4AEC-B74B-19A76E80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91" y="1790700"/>
            <a:ext cx="7620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68018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Körülvágá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örülvágá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örülvágá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TM10001105[[fn=Körülvágás]]</Template>
  <TotalTime>125</TotalTime>
  <Words>141</Words>
  <Application>Microsoft Office PowerPoint</Application>
  <PresentationFormat>Szélesvásznú</PresentationFormat>
  <Paragraphs>28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8" baseType="lpstr">
      <vt:lpstr>Franklin Gothic Book</vt:lpstr>
      <vt:lpstr>var(--vtmn-typo_font-family)</vt:lpstr>
      <vt:lpstr>Körülvágás</vt:lpstr>
      <vt:lpstr>Testtartás, Térközszabályozás,  Érintés</vt:lpstr>
      <vt:lpstr>A helyes testtartás</vt:lpstr>
      <vt:lpstr>Helytelen testtartás</vt:lpstr>
      <vt:lpstr>A helytelen testtartás típusai</vt:lpstr>
      <vt:lpstr>A HELYTELEN TESTTARTÁS SÚLYOS KÖVETKEZMÉNYEI</vt:lpstr>
      <vt:lpstr>Testtartás javítás</vt:lpstr>
      <vt:lpstr>Testtartás javítás</vt:lpstr>
      <vt:lpstr>Térközszabályozás</vt:lpstr>
      <vt:lpstr>Távolságtípus</vt:lpstr>
      <vt:lpstr>Térközszabályozás különböző kultúrákban</vt:lpstr>
      <vt:lpstr>Érintés</vt:lpstr>
      <vt:lpstr>Érintés</vt:lpstr>
      <vt:lpstr>Az érintés hiánya</vt:lpstr>
      <vt:lpstr>Köszönjük a figyelmet!</vt:lpstr>
      <vt:lpstr>Források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Takács Luca</dc:creator>
  <cp:lastModifiedBy>Takács Luca</cp:lastModifiedBy>
  <cp:revision>15</cp:revision>
  <dcterms:created xsi:type="dcterms:W3CDTF">2022-12-05T09:17:21Z</dcterms:created>
  <dcterms:modified xsi:type="dcterms:W3CDTF">2022-12-07T13:55:35Z</dcterms:modified>
</cp:coreProperties>
</file>